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92" r:id="rId2"/>
    <p:sldId id="349" r:id="rId3"/>
    <p:sldId id="347" r:id="rId4"/>
    <p:sldId id="342" r:id="rId5"/>
    <p:sldId id="327" r:id="rId6"/>
    <p:sldId id="328" r:id="rId7"/>
    <p:sldId id="348" r:id="rId8"/>
    <p:sldId id="331" r:id="rId9"/>
    <p:sldId id="337" r:id="rId10"/>
    <p:sldId id="334" r:id="rId11"/>
    <p:sldId id="281" r:id="rId12"/>
    <p:sldId id="282" r:id="rId13"/>
    <p:sldId id="283" r:id="rId14"/>
    <p:sldId id="284" r:id="rId15"/>
    <p:sldId id="285" r:id="rId16"/>
    <p:sldId id="286" r:id="rId17"/>
    <p:sldId id="289" r:id="rId18"/>
    <p:sldId id="290" r:id="rId19"/>
    <p:sldId id="343" r:id="rId20"/>
    <p:sldId id="344" r:id="rId21"/>
    <p:sldId id="345" r:id="rId22"/>
  </p:sldIdLst>
  <p:sldSz cx="12192000" cy="6858000"/>
  <p:notesSz cx="6858000" cy="9144000"/>
  <p:photoAlbum layout="2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J. Moshayedi" initials="AM" lastIdx="1" clrIdx="0">
    <p:extLst>
      <p:ext uri="{19B8F6BF-5375-455C-9EA6-DF929625EA0E}">
        <p15:presenceInfo xmlns:p15="http://schemas.microsoft.com/office/powerpoint/2012/main" userId="A.J. Moshaye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2T17:37:46.6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16D95-4050-470B-A272-B24523102504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0E70-8474-4667-BEDA-A928CBBB6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6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7FD06E-A5EC-419D-8CA5-6E7FFF15021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altLang="zh-CN"/>
          </a:p>
        </p:txBody>
      </p:sp>
    </p:spTree>
    <p:extLst>
      <p:ext uri="{BB962C8B-B14F-4D97-AF65-F5344CB8AC3E}">
        <p14:creationId xmlns:p14="http://schemas.microsoft.com/office/powerpoint/2010/main" val="294396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1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7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90E70-8474-4667-BEDA-A928CBBB6B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7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3347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30145"/>
            <a:ext cx="9144000" cy="4029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26E12-BC1C-46FE-B6B1-F04DBBCC0775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D493FA90-6119-4259-A681-A960EF4861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Jiangxi University of Science and Technology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96273"/>
            <a:ext cx="1714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3832474" y="1891723"/>
            <a:ext cx="43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Jiangxi University of Science and Technology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0" y="5330145"/>
            <a:ext cx="3895344" cy="15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4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3538" indent="-363538">
              <a:buFont typeface="Wingdings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 marL="806450" indent="-349250">
              <a:buFont typeface="Times New Roman" panose="02020603050405020304" pitchFamily="18" charset="0"/>
              <a:buChar char="─"/>
              <a:defRPr>
                <a:latin typeface="Times New Roman" pitchFamily="18" charset="0"/>
                <a:cs typeface="Times New Roman" pitchFamily="18" charset="0"/>
              </a:defRPr>
            </a:lvl2pPr>
            <a:lvl3pPr marL="1169988" indent="-255588">
              <a:buFont typeface="Arial" panose="020B0604020202020204" pitchFamily="34" charset="0"/>
              <a:buChar char="•"/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灯片编号占位符 23"/>
          <p:cNvSpPr>
            <a:spLocks noGrp="1"/>
          </p:cNvSpPr>
          <p:nvPr>
            <p:ph type="sldNum" sz="quarter" idx="11"/>
          </p:nvPr>
        </p:nvSpPr>
        <p:spPr>
          <a:xfrm>
            <a:off x="11017251" y="6353176"/>
            <a:ext cx="1130300" cy="500062"/>
          </a:xfrm>
        </p:spPr>
        <p:txBody>
          <a:bodyPr/>
          <a:lstStyle>
            <a:lvl1pPr>
              <a:defRPr/>
            </a:lvl1pPr>
          </a:lstStyle>
          <a:p>
            <a:fld id="{0DA4AB73-B48D-4D99-B2F0-C59C8CA2C6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latin typeface="Alien Encounters" panose="000004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DC60-D52F-4795-AA95-6021F9E3D13B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A41-5CB9-47BB-A1ED-8B139855B03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5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DC60-D52F-4795-AA95-6021F9E3D13B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A41-5CB9-47BB-A1ED-8B139855B03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6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FD56-AD4D-41EC-8ADA-8D989159D308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7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385C-BBAD-4A86-A4B2-3E18492C7533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93CA-D696-4357-854E-AEB87FEAC237}" type="datetime1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5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4EBF-D022-40E9-BE8A-6CFFB7139771}" type="datetime1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6AF1-938E-4C40-8DE3-FC1C3617056F}" type="datetime1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24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66FA-E304-42B3-9FC2-FAC3ADCF49E6}" type="datetime1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19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C225-FC86-4BCA-BF81-90364A4A75CF}" type="datetime1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80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9899-8719-4496-9833-73D8F5C8B6C3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-234" r="12328" b="1"/>
          <a:stretch/>
        </p:blipFill>
        <p:spPr>
          <a:xfrm>
            <a:off x="0" y="6311900"/>
            <a:ext cx="2408965" cy="5461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latin typeface="+mj-lt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3631" r="22773" b="40767"/>
          <a:stretch/>
        </p:blipFill>
        <p:spPr>
          <a:xfrm>
            <a:off x="9803141" y="6162738"/>
            <a:ext cx="2388859" cy="7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69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43BF-72C9-4BF1-97F7-E5A453814941}" type="datetime1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 AJM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3FA90-6119-4259-A681-A960EF48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://www.icaric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362" y="2168013"/>
            <a:ext cx="5287886" cy="138337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  <a:r>
              <a:rPr lang="en-US" altLang="zh-CN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zh-CN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DR AJM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9542" y="3757862"/>
            <a:ext cx="4284407" cy="149256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Jiangxi University Of Science And Technology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86, Hongqi Ave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Ganzhou,Jiangxi,341000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China.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840361" y="2721630"/>
            <a:ext cx="4365524" cy="829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智能工业机械臂项目</a:t>
            </a:r>
            <a:endParaRPr lang="en-US" altLang="zh-CN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975987" y="4051615"/>
            <a:ext cx="4218039" cy="1198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江西理工大学，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 86,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红旗大道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赣州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江西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341000, 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0080" y="1014794"/>
            <a:ext cx="5312410" cy="285273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B Zar" pitchFamily="2" charset="-78"/>
              </a:rPr>
              <a:t>Some other Project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10</a:t>
            </a:fld>
            <a:endParaRPr lang="en-US"/>
          </a:p>
        </p:txBody>
      </p:sp>
      <p:pic>
        <p:nvPicPr>
          <p:cNvPr id="11" name="图片 2" descr="IMG_20190316_120404">
            <a:extLst>
              <a:ext uri="{FF2B5EF4-FFF2-40B4-BE49-F238E27FC236}">
                <a16:creationId xmlns:a16="http://schemas.microsoft.com/office/drawing/2014/main" id="{D196C761-AA1E-43CD-A96C-220C4F4F9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48" y="805861"/>
            <a:ext cx="4030636" cy="52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15955">
            <a:extLst>
              <a:ext uri="{FF2B5EF4-FFF2-40B4-BE49-F238E27FC236}">
                <a16:creationId xmlns:a16="http://schemas.microsoft.com/office/drawing/2014/main" id="{C64DA379-51E0-4FA3-8AB8-E1557730B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400"/>
            <a:ext cx="4736690" cy="4497439"/>
          </a:xfrm>
          <a:prstGeom prst="rect">
            <a:avLst/>
          </a:prstGeom>
        </p:spPr>
      </p:pic>
      <p:pic>
        <p:nvPicPr>
          <p:cNvPr id="5" name="图片 4" descr="IMG_20190316_120018">
            <a:extLst>
              <a:ext uri="{FF2B5EF4-FFF2-40B4-BE49-F238E27FC236}">
                <a16:creationId xmlns:a16="http://schemas.microsoft.com/office/drawing/2014/main" id="{D12D5095-08EB-4933-B2BF-CFDC02DD6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68399"/>
            <a:ext cx="5638800" cy="4560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cs typeface="B Zar" pitchFamily="2" charset="-78"/>
              </a:rPr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25779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019">
            <a:extLst>
              <a:ext uri="{FF2B5EF4-FFF2-40B4-BE49-F238E27FC236}">
                <a16:creationId xmlns:a16="http://schemas.microsoft.com/office/drawing/2014/main" id="{022CC4AA-3798-446A-B4E6-D7C382B61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029">
            <a:extLst>
              <a:ext uri="{FF2B5EF4-FFF2-40B4-BE49-F238E27FC236}">
                <a16:creationId xmlns:a16="http://schemas.microsoft.com/office/drawing/2014/main" id="{450C4BB0-9637-4C08-8340-74BFD58A2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1786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030">
            <a:extLst>
              <a:ext uri="{FF2B5EF4-FFF2-40B4-BE49-F238E27FC236}">
                <a16:creationId xmlns:a16="http://schemas.microsoft.com/office/drawing/2014/main" id="{19A70BE6-81D0-4F83-8B1D-8A18984D2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057">
            <a:extLst>
              <a:ext uri="{FF2B5EF4-FFF2-40B4-BE49-F238E27FC236}">
                <a16:creationId xmlns:a16="http://schemas.microsoft.com/office/drawing/2014/main" id="{43AF5B4B-FC3B-49B1-BB50-B38CB23BBD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33363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212">
            <a:extLst>
              <a:ext uri="{FF2B5EF4-FFF2-40B4-BE49-F238E27FC236}">
                <a16:creationId xmlns:a16="http://schemas.microsoft.com/office/drawing/2014/main" id="{03BF77BD-094A-45CE-AB46-15A131886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14450"/>
            <a:ext cx="5638800" cy="4229100"/>
          </a:xfrm>
          <a:prstGeom prst="rect">
            <a:avLst/>
          </a:prstGeom>
        </p:spPr>
      </p:pic>
      <p:pic>
        <p:nvPicPr>
          <p:cNvPr id="5" name="图片 4" descr="IMG_20190316_120213">
            <a:extLst>
              <a:ext uri="{FF2B5EF4-FFF2-40B4-BE49-F238E27FC236}">
                <a16:creationId xmlns:a16="http://schemas.microsoft.com/office/drawing/2014/main" id="{6455BF33-63C5-4777-8D17-94A5A5663F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314450"/>
            <a:ext cx="5638800" cy="422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24329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316">
            <a:extLst>
              <a:ext uri="{FF2B5EF4-FFF2-40B4-BE49-F238E27FC236}">
                <a16:creationId xmlns:a16="http://schemas.microsoft.com/office/drawing/2014/main" id="{FBD8C59A-846F-4322-AB9E-00DFA73F5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97" y="1430591"/>
            <a:ext cx="3869306" cy="4458929"/>
          </a:xfrm>
          <a:prstGeom prst="rect">
            <a:avLst/>
          </a:prstGeom>
        </p:spPr>
      </p:pic>
      <p:pic>
        <p:nvPicPr>
          <p:cNvPr id="4" name="图片 4" descr="IMG_20190316_120415">
            <a:extLst>
              <a:ext uri="{FF2B5EF4-FFF2-40B4-BE49-F238E27FC236}">
                <a16:creationId xmlns:a16="http://schemas.microsoft.com/office/drawing/2014/main" id="{C7D7366D-760D-4793-9F7F-7DF7371A1D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" y="1430591"/>
            <a:ext cx="3344197" cy="445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319">
            <a:extLst>
              <a:ext uri="{FF2B5EF4-FFF2-40B4-BE49-F238E27FC236}">
                <a16:creationId xmlns:a16="http://schemas.microsoft.com/office/drawing/2014/main" id="{045790F8-D6B4-4B85-ABDA-58F281BDB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66" y="1351932"/>
            <a:ext cx="3462184" cy="46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337">
            <a:extLst>
              <a:ext uri="{FF2B5EF4-FFF2-40B4-BE49-F238E27FC236}">
                <a16:creationId xmlns:a16="http://schemas.microsoft.com/office/drawing/2014/main" id="{56B8E075-9C07-49DB-B164-5601C3AEBF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5" y="1460089"/>
            <a:ext cx="3462185" cy="4616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417">
            <a:extLst>
              <a:ext uri="{FF2B5EF4-FFF2-40B4-BE49-F238E27FC236}">
                <a16:creationId xmlns:a16="http://schemas.microsoft.com/office/drawing/2014/main" id="{20C848E3-9B2A-4667-A3C9-771D1692F3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5" y="1411101"/>
            <a:ext cx="3263081" cy="4530443"/>
          </a:xfrm>
          <a:prstGeom prst="rect">
            <a:avLst/>
          </a:prstGeom>
        </p:spPr>
      </p:pic>
      <p:pic>
        <p:nvPicPr>
          <p:cNvPr id="7" name="图片 4" descr="IMG_20190316_120419">
            <a:extLst>
              <a:ext uri="{FF2B5EF4-FFF2-40B4-BE49-F238E27FC236}">
                <a16:creationId xmlns:a16="http://schemas.microsoft.com/office/drawing/2014/main" id="{2E753075-12C7-4867-8992-8ECF03D2E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16" y="1411101"/>
            <a:ext cx="3532584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90316_120459">
            <a:extLst>
              <a:ext uri="{FF2B5EF4-FFF2-40B4-BE49-F238E27FC236}">
                <a16:creationId xmlns:a16="http://schemas.microsoft.com/office/drawing/2014/main" id="{4EDCB98D-8272-4479-A54D-3BB22DD76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3" y="1578077"/>
            <a:ext cx="3539613" cy="4719484"/>
          </a:xfrm>
          <a:prstGeom prst="rect">
            <a:avLst/>
          </a:prstGeom>
        </p:spPr>
      </p:pic>
      <p:pic>
        <p:nvPicPr>
          <p:cNvPr id="5" name="图片 4" descr="IMG_20190316_120533">
            <a:extLst>
              <a:ext uri="{FF2B5EF4-FFF2-40B4-BE49-F238E27FC236}">
                <a16:creationId xmlns:a16="http://schemas.microsoft.com/office/drawing/2014/main" id="{E4568D23-2889-4A71-9E10-AA77585F9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13" y="1578077"/>
            <a:ext cx="3384755" cy="4719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Project Picture</a:t>
            </a:r>
          </a:p>
        </p:txBody>
      </p:sp>
      <p:pic>
        <p:nvPicPr>
          <p:cNvPr id="6" name="图片 2" descr="IMG_20190316_120537">
            <a:extLst>
              <a:ext uri="{FF2B5EF4-FFF2-40B4-BE49-F238E27FC236}">
                <a16:creationId xmlns:a16="http://schemas.microsoft.com/office/drawing/2014/main" id="{A7A5F909-50A6-4E24-A0C0-757541E04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66" y="1578077"/>
            <a:ext cx="3591232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190316_120550">
            <a:extLst>
              <a:ext uri="{FF2B5EF4-FFF2-40B4-BE49-F238E27FC236}">
                <a16:creationId xmlns:a16="http://schemas.microsoft.com/office/drawing/2014/main" id="{27F9AD77-2BBA-4AFD-9FC9-27CA558CA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9" y="1276030"/>
            <a:ext cx="3604619" cy="4778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023"/>
          </a:xfrm>
        </p:spPr>
        <p:txBody>
          <a:bodyPr/>
          <a:lstStyle/>
          <a:p>
            <a:r>
              <a:rPr lang="en-US" dirty="0"/>
              <a:t>Some other Project Picture</a:t>
            </a:r>
          </a:p>
        </p:txBody>
      </p:sp>
    </p:spTree>
    <p:extLst>
      <p:ext uri="{BB962C8B-B14F-4D97-AF65-F5344CB8AC3E}">
        <p14:creationId xmlns:p14="http://schemas.microsoft.com/office/powerpoint/2010/main" val="8328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 </a:t>
            </a:r>
            <a:br>
              <a:rPr lang="en-US" dirty="0" smtClean="0"/>
            </a:br>
            <a:r>
              <a:rPr lang="en-US" dirty="0" smtClean="0"/>
              <a:t>And Key Person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5" y="365125"/>
            <a:ext cx="10515600" cy="1325563"/>
          </a:xfrm>
        </p:spPr>
        <p:txBody>
          <a:bodyPr/>
          <a:lstStyle/>
          <a:p>
            <a:r>
              <a:rPr lang="en-US" dirty="0" smtClean="0"/>
              <a:t>ABOUT RARL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6" y="1830695"/>
            <a:ext cx="6223819" cy="33459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RARL is the center of robotic and Automaton research lab placed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Engineering, Jiangxi University Of Science And Technology, No 86, Hongqi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Ave,Ganzhou,Jiangxi,341000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 in Sep  2018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/>
              <a:t>This center is started to develop </a:t>
            </a:r>
            <a:r>
              <a:rPr lang="en-US" sz="2000" dirty="0"/>
              <a:t>design </a:t>
            </a:r>
            <a:r>
              <a:rPr lang="en-US" sz="2000" dirty="0" smtClean="0"/>
              <a:t>and various </a:t>
            </a:r>
            <a:r>
              <a:rPr lang="en-US" sz="2000" dirty="0" smtClean="0"/>
              <a:t>robot</a:t>
            </a:r>
          </a:p>
          <a:p>
            <a:endParaRPr lang="en-US" sz="2000" dirty="0" smtClean="0"/>
          </a:p>
          <a:p>
            <a:r>
              <a:rPr lang="en-US" sz="2000" dirty="0" smtClean="0"/>
              <a:t>The first LAB achievement was THE best robot demo in </a:t>
            </a:r>
            <a:r>
              <a:rPr lang="en-US" sz="2000" dirty="0" smtClean="0">
                <a:hlinkClick r:id="rId2"/>
              </a:rPr>
              <a:t>ICARIC</a:t>
            </a:r>
            <a:r>
              <a:rPr lang="en-US" sz="2000" dirty="0" smtClean="0"/>
              <a:t> 2018 for the pipe robot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41805" y="1690688"/>
            <a:ext cx="5850195" cy="4385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RARL </a:t>
            </a:r>
            <a:r>
              <a:rPr lang="zh-CN" altLang="en-US" dirty="0" smtClean="0"/>
              <a:t>是江西理工大学信息工程学院成立的机器人及自动化研究实验室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/>
              <a:t>该实验室的研究方向是设计和研发各种类型的机器人设备</a:t>
            </a:r>
            <a:endParaRPr lang="en-US" dirty="0" smtClean="0"/>
          </a:p>
          <a:p>
            <a:r>
              <a:rPr lang="zh-CN" altLang="en-US" dirty="0" smtClean="0"/>
              <a:t>该实验室的实验成果（管道探测机器人）在国际会议</a:t>
            </a:r>
            <a:r>
              <a:rPr lang="en-US" altLang="zh-CN" dirty="0" smtClean="0">
                <a:hlinkClick r:id="rId2"/>
              </a:rPr>
              <a:t>ICARIC 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上获得最佳机器人奖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8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493FA90-6119-4259-A681-A960EF4861BD}" type="slidenum">
              <a:rPr lang="en-US" smtClean="0"/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910221" y="3235835"/>
            <a:ext cx="4431708" cy="1009117"/>
            <a:chOff x="910221" y="3235835"/>
            <a:chExt cx="4431708" cy="1009117"/>
          </a:xfrm>
        </p:grpSpPr>
        <p:pic>
          <p:nvPicPr>
            <p:cNvPr id="8" name="Picture 7" descr="C:\Users\AJEBC7~1.MOS\AppData\Local\Temp\WeChat Files\19e96f8585349bd93d96d607e716cf9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21" y="3249386"/>
              <a:ext cx="735698" cy="975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1693291" y="3235835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 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Shuai</a:t>
              </a:r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 Li 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04975" y="3552717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李帅</a:t>
              </a:r>
              <a:endParaRPr lang="en-US" b="1" dirty="0">
                <a:solidFill>
                  <a:srgbClr val="000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0731" y="3875620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10221" y="2054881"/>
            <a:ext cx="2907993" cy="1074304"/>
            <a:chOff x="910221" y="2054881"/>
            <a:chExt cx="2907993" cy="1074304"/>
          </a:xfrm>
        </p:grpSpPr>
        <p:pic>
          <p:nvPicPr>
            <p:cNvPr id="7" name="Picture 6" descr="C:\Users\AJEBC7~1.MOS\AppData\Local\Temp\WeChat Files\9eec383edd9336095a3977426f1f2ca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2"/>
            <a:stretch/>
          </p:blipFill>
          <p:spPr bwMode="auto">
            <a:xfrm>
              <a:off x="910221" y="2163315"/>
              <a:ext cx="794754" cy="8902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782079" y="2439961"/>
              <a:ext cx="20361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Prof: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Liefa</a:t>
              </a:r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 </a:t>
              </a:r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Liao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10113" y="2054881"/>
              <a:ext cx="1473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Prof </a:t>
              </a:r>
              <a:r>
                <a:rPr lang="en-US" b="1" dirty="0" err="1" smtClean="0"/>
                <a:t>廖列法</a:t>
              </a:r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157" y="2759853"/>
              <a:ext cx="2002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</a:t>
              </a:r>
              <a:r>
                <a:rPr lang="en-US" b="1" dirty="0" smtClean="0"/>
                <a:t>Dean.</a:t>
              </a:r>
              <a:endParaRPr lang="en-US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59458" y="1951690"/>
            <a:ext cx="2845485" cy="1131392"/>
            <a:chOff x="5459458" y="1951690"/>
            <a:chExt cx="2845485" cy="1131392"/>
          </a:xfrm>
        </p:grpSpPr>
        <p:sp>
          <p:nvSpPr>
            <p:cNvPr id="15" name="Rectangle 14"/>
            <p:cNvSpPr/>
            <p:nvPr/>
          </p:nvSpPr>
          <p:spPr>
            <a:xfrm>
              <a:off x="6389743" y="2055730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Prof </a:t>
              </a:r>
              <a:r>
                <a:rPr lang="en-US" dirty="0" err="1" smtClean="0"/>
                <a:t>黄学雨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7" t="37418" r="30413" b="19786"/>
            <a:stretch/>
          </p:blipFill>
          <p:spPr>
            <a:xfrm>
              <a:off x="5459458" y="1951690"/>
              <a:ext cx="793958" cy="113139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302472" y="2664809"/>
              <a:ext cx="2002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</a:t>
              </a:r>
              <a:r>
                <a:rPr lang="en-US" b="1" dirty="0" smtClean="0"/>
                <a:t>Dean.</a:t>
              </a:r>
              <a:endParaRPr lang="en-US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10221" y="4401340"/>
            <a:ext cx="4509042" cy="1223018"/>
            <a:chOff x="910221" y="4401340"/>
            <a:chExt cx="4509042" cy="1223018"/>
          </a:xfrm>
        </p:grpSpPr>
        <p:sp>
          <p:nvSpPr>
            <p:cNvPr id="11" name="Rectangle 10"/>
            <p:cNvSpPr/>
            <p:nvPr/>
          </p:nvSpPr>
          <p:spPr>
            <a:xfrm>
              <a:off x="1748065" y="4932123"/>
              <a:ext cx="34355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 Ata Jahangir Moshayedi</a:t>
              </a:r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26965" r="45225" b="25148"/>
            <a:stretch/>
          </p:blipFill>
          <p:spPr>
            <a:xfrm>
              <a:off x="910221" y="4428781"/>
              <a:ext cx="783070" cy="114611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802455" y="4401340"/>
              <a:ext cx="3126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Dr. </a:t>
              </a:r>
              <a:r>
                <a:rPr lang="en-US" b="1" dirty="0" err="1">
                  <a:solidFill>
                    <a:srgbClr val="000000"/>
                  </a:solidFill>
                  <a:latin typeface="Georgia" panose="02040502050405020303" pitchFamily="18" charset="0"/>
                  <a:ea typeface="Georgia" panose="02040502050405020303" pitchFamily="18" charset="0"/>
                  <a:cs typeface="Georgia" panose="02040502050405020303" pitchFamily="18" charset="0"/>
                </a:rPr>
                <a:t>阿塔-贾汉吉尔-莫沙耶迪</a:t>
              </a:r>
              <a:endParaRPr lang="en-US" b="1" dirty="0">
                <a:solidFill>
                  <a:srgbClr val="000000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48065" y="5255026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59457" y="3145273"/>
            <a:ext cx="4516998" cy="1391725"/>
            <a:chOff x="5459457" y="3145273"/>
            <a:chExt cx="4516998" cy="13917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8" t="39038" r="21807" b="19873"/>
            <a:stretch/>
          </p:blipFill>
          <p:spPr>
            <a:xfrm>
              <a:off x="5459457" y="3145273"/>
              <a:ext cx="793958" cy="139172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389743" y="3583849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Prof </a:t>
              </a:r>
              <a:r>
                <a:rPr lang="en-US" dirty="0" err="1" smtClean="0"/>
                <a:t>谢辉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05257" y="4160438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Position: associate professor.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7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0713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135408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25880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897186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46722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8028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2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Prof: </a:t>
                      </a:r>
                      <a:r>
                        <a:rPr lang="en-US" b="1" dirty="0" err="1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Liefa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 panose="02040502050405020303" pitchFamily="18" charset="0"/>
                          <a:cs typeface="Georgia" panose="02040502050405020303" pitchFamily="18" charset="0"/>
                        </a:rPr>
                        <a:t> Liao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6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9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3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200610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493FA90-6119-4259-A681-A960EF4861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49"/>
          </a:xfrm>
        </p:spPr>
        <p:txBody>
          <a:bodyPr/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pic>
        <p:nvPicPr>
          <p:cNvPr id="7" name="VID_20190316_1208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297858"/>
            <a:ext cx="5621594" cy="4734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97562" y="1150374"/>
            <a:ext cx="5206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 AND PLACE MANIPULATOR 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896464" y="365125"/>
            <a:ext cx="6457335" cy="785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lt"/>
                <a:ea typeface="+mj-ea"/>
                <a:cs typeface="B Zar" pitchFamily="2" charset="-78"/>
              </a:defRPr>
            </a:lvl1pPr>
          </a:lstStyle>
          <a:p>
            <a:r>
              <a:rPr lang="zh-CN" altLang="en-US" smtClean="0"/>
              <a:t>项目待解决的问题</a:t>
            </a:r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6826352" y="3064809"/>
            <a:ext cx="4790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该项目需要解决的问题和机械手的设计问题</a:t>
            </a: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5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1FC35-CDD4-49C2-8EEB-A581B7C84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224241"/>
            <a:ext cx="6996419" cy="1727712"/>
          </a:xfrm>
        </p:spPr>
        <p:txBody>
          <a:bodyPr>
            <a:normAutofit/>
          </a:bodyPr>
          <a:lstStyle/>
          <a:p>
            <a:r>
              <a:rPr lang="en-US" altLang="zh-CN" dirty="0"/>
              <a:t>Speed of system</a:t>
            </a:r>
          </a:p>
          <a:p>
            <a:r>
              <a:rPr lang="en-US" altLang="zh-CN" dirty="0"/>
              <a:t>Success for </a:t>
            </a:r>
            <a:r>
              <a:rPr lang="en-US" altLang="zh-CN" dirty="0" smtClean="0"/>
              <a:t>system and accuracy </a:t>
            </a:r>
            <a:endParaRPr lang="en-US" altLang="zh-CN" dirty="0"/>
          </a:p>
          <a:p>
            <a:r>
              <a:rPr lang="en-US" altLang="zh-CN" dirty="0" smtClean="0"/>
              <a:t>Cost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F4835F-B4A9-4D9E-A0DD-78D1E4960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10600" y="2295807"/>
            <a:ext cx="2743200" cy="1656146"/>
          </a:xfrm>
        </p:spPr>
        <p:txBody>
          <a:bodyPr/>
          <a:lstStyle/>
          <a:p>
            <a:r>
              <a:rPr lang="zh-CN" altLang="zh-CN" dirty="0"/>
              <a:t>系统速度 </a:t>
            </a:r>
            <a:endParaRPr lang="en-US" altLang="zh-CN" dirty="0"/>
          </a:p>
          <a:p>
            <a:r>
              <a:rPr lang="zh-CN" altLang="zh-CN" dirty="0"/>
              <a:t>系统的成功 </a:t>
            </a:r>
            <a:endParaRPr lang="en-US" altLang="zh-CN" dirty="0"/>
          </a:p>
          <a:p>
            <a:r>
              <a:rPr lang="zh-CN" altLang="zh-CN" dirty="0" smtClean="0"/>
              <a:t>成本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1A4884-50B5-449E-BD5C-232FF446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B418A-7DA1-49DE-AEEB-8800F633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8B0E39D-5542-4345-B628-B3EDDA54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3748" cy="1325563"/>
          </a:xfrm>
        </p:spPr>
        <p:txBody>
          <a:bodyPr/>
          <a:lstStyle/>
          <a:p>
            <a:r>
              <a:rPr lang="en-US" altLang="zh-CN" dirty="0" smtClean="0"/>
              <a:t>LIMITATION AND COSIDERATION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38343" y="2027672"/>
            <a:ext cx="3584728" cy="2214409"/>
          </a:xfrm>
        </p:spPr>
        <p:txBody>
          <a:bodyPr/>
          <a:lstStyle/>
          <a:p>
            <a:r>
              <a:rPr lang="en-US" dirty="0"/>
              <a:t>Gripper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Controller(</a:t>
            </a:r>
            <a:r>
              <a:rPr lang="en-US" dirty="0" err="1"/>
              <a:t>cpu</a:t>
            </a:r>
            <a:r>
              <a:rPr lang="en-US" dirty="0"/>
              <a:t>)</a:t>
            </a:r>
          </a:p>
          <a:p>
            <a:r>
              <a:rPr lang="en-US" dirty="0"/>
              <a:t>trajectory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3824748" y="2027672"/>
            <a:ext cx="2537952" cy="2037428"/>
          </a:xfrm>
        </p:spPr>
        <p:txBody>
          <a:bodyPr/>
          <a:lstStyle/>
          <a:p>
            <a:r>
              <a:rPr lang="zh-CN" altLang="en-US" dirty="0"/>
              <a:t>抓手</a:t>
            </a:r>
            <a:endParaRPr lang="en-US" altLang="zh-CN" dirty="0"/>
          </a:p>
          <a:p>
            <a:r>
              <a:rPr lang="zh-CN" altLang="zh-CN" dirty="0"/>
              <a:t>相机</a:t>
            </a:r>
            <a:endParaRPr lang="en-US" altLang="zh-CN" dirty="0"/>
          </a:p>
          <a:p>
            <a:r>
              <a:rPr lang="zh-CN" altLang="zh-CN" dirty="0"/>
              <a:t> 控制器 (cpu)</a:t>
            </a:r>
            <a:endParaRPr lang="en-US" altLang="zh-CN" dirty="0"/>
          </a:p>
          <a:p>
            <a:r>
              <a:rPr lang="zh-CN" altLang="zh-CN" dirty="0"/>
              <a:t> 轨迹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60938"/>
            <a:ext cx="10896600" cy="1325563"/>
          </a:xfrm>
        </p:spPr>
        <p:txBody>
          <a:bodyPr/>
          <a:lstStyle/>
          <a:p>
            <a:r>
              <a:rPr lang="en-US" dirty="0" smtClean="0"/>
              <a:t>ELEMENTS AND 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75967" y="1690688"/>
            <a:ext cx="5157787" cy="3074270"/>
          </a:xfrm>
        </p:spPr>
        <p:txBody>
          <a:bodyPr/>
          <a:lstStyle/>
          <a:p>
            <a:r>
              <a:rPr lang="en-US" dirty="0"/>
              <a:t>Find the object</a:t>
            </a:r>
          </a:p>
          <a:p>
            <a:r>
              <a:rPr lang="en-US" dirty="0"/>
              <a:t>Plan to get the object</a:t>
            </a:r>
          </a:p>
          <a:p>
            <a:r>
              <a:rPr lang="en-US" dirty="0"/>
              <a:t>Catch the object</a:t>
            </a:r>
          </a:p>
          <a:p>
            <a:r>
              <a:rPr lang="en-US" dirty="0"/>
              <a:t>Plan to move</a:t>
            </a:r>
          </a:p>
          <a:p>
            <a:r>
              <a:rPr lang="en-US" dirty="0"/>
              <a:t>Put in location B</a:t>
            </a:r>
          </a:p>
          <a:p>
            <a:r>
              <a:rPr lang="en-US" dirty="0"/>
              <a:t>Return </a:t>
            </a:r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96000" y="1690688"/>
            <a:ext cx="2883310" cy="3203575"/>
          </a:xfrm>
        </p:spPr>
        <p:txBody>
          <a:bodyPr/>
          <a:lstStyle/>
          <a:p>
            <a:r>
              <a:rPr lang="zh-CN" altLang="zh-CN" dirty="0"/>
              <a:t>查找对象 </a:t>
            </a:r>
            <a:endParaRPr lang="en-US" altLang="zh-CN" dirty="0"/>
          </a:p>
          <a:p>
            <a:r>
              <a:rPr lang="zh-CN" altLang="zh-CN" dirty="0"/>
              <a:t>计划获取对象 </a:t>
            </a:r>
            <a:endParaRPr lang="en-US" altLang="zh-CN" dirty="0"/>
          </a:p>
          <a:p>
            <a:r>
              <a:rPr lang="zh-CN" altLang="zh-CN" dirty="0"/>
              <a:t>捕获对象 </a:t>
            </a:r>
            <a:endParaRPr lang="en-US" altLang="zh-CN" dirty="0"/>
          </a:p>
          <a:p>
            <a:r>
              <a:rPr lang="zh-CN" altLang="zh-CN" dirty="0"/>
              <a:t>计划移动 </a:t>
            </a:r>
            <a:endParaRPr lang="en-US" altLang="zh-CN" dirty="0"/>
          </a:p>
          <a:p>
            <a:r>
              <a:rPr lang="zh-CN" altLang="zh-CN" dirty="0"/>
              <a:t>放在 B 位置 </a:t>
            </a:r>
            <a:endParaRPr lang="en-US" altLang="zh-CN" dirty="0"/>
          </a:p>
          <a:p>
            <a:r>
              <a:rPr lang="zh-CN" altLang="zh-CN" dirty="0"/>
              <a:t>返回巴库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53A451-8540-422D-9BCB-7572E2BE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431" y="365125"/>
            <a:ext cx="4542503" cy="1325563"/>
          </a:xfrm>
        </p:spPr>
        <p:txBody>
          <a:bodyPr/>
          <a:lstStyle/>
          <a:p>
            <a:r>
              <a:rPr lang="en-US" dirty="0" smtClean="0"/>
              <a:t>Work Draft</a:t>
            </a:r>
            <a:br>
              <a:rPr lang="en-US" dirty="0" smtClean="0"/>
            </a:br>
            <a:r>
              <a:rPr lang="en-US" dirty="0" smtClean="0"/>
              <a:t>( work flow)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505ECD-9BB9-4881-AC86-E55F498660A5}"/>
              </a:ext>
            </a:extLst>
          </p:cNvPr>
          <p:cNvSpPr txBox="1"/>
          <p:nvPr/>
        </p:nvSpPr>
        <p:spPr>
          <a:xfrm>
            <a:off x="2249836" y="1087535"/>
            <a:ext cx="14014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Assembly Frame 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363995-C9E1-4675-897A-EF4AA5B9BE1E}"/>
              </a:ext>
            </a:extLst>
          </p:cNvPr>
          <p:cNvSpPr txBox="1"/>
          <p:nvPr/>
        </p:nvSpPr>
        <p:spPr>
          <a:xfrm>
            <a:off x="5089098" y="1172422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Ready </a:t>
            </a:r>
            <a:r>
              <a:rPr lang="en-US" altLang="zh-CN" dirty="0" smtClean="0"/>
              <a:t>panel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5E9A39-8177-4F1D-B5D0-265877DBF606}"/>
              </a:ext>
            </a:extLst>
          </p:cNvPr>
          <p:cNvSpPr txBox="1"/>
          <p:nvPr/>
        </p:nvSpPr>
        <p:spPr>
          <a:xfrm>
            <a:off x="728583" y="3631980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Griper Driver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5CFED5-9B45-4D84-AA41-0AE391F011EB}"/>
              </a:ext>
            </a:extLst>
          </p:cNvPr>
          <p:cNvSpPr txBox="1"/>
          <p:nvPr/>
        </p:nvSpPr>
        <p:spPr>
          <a:xfrm>
            <a:off x="2885872" y="2487039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Griper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D19A54-75E6-4C5E-8217-9FC629472C07}"/>
              </a:ext>
            </a:extLst>
          </p:cNvPr>
          <p:cNvSpPr txBox="1"/>
          <p:nvPr/>
        </p:nvSpPr>
        <p:spPr>
          <a:xfrm>
            <a:off x="2796701" y="3632298"/>
            <a:ext cx="1948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Control section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072E12-9BC5-4F10-A318-F54EEC373FB4}"/>
              </a:ext>
            </a:extLst>
          </p:cNvPr>
          <p:cNvSpPr txBox="1"/>
          <p:nvPr/>
        </p:nvSpPr>
        <p:spPr>
          <a:xfrm>
            <a:off x="728582" y="5196832"/>
            <a:ext cx="1801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Command  to control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F8310F-F82E-46D8-9A61-BE34A02C65D2}"/>
              </a:ext>
            </a:extLst>
          </p:cNvPr>
          <p:cNvSpPr txBox="1"/>
          <p:nvPr/>
        </p:nvSpPr>
        <p:spPr>
          <a:xfrm>
            <a:off x="4656306" y="5191518"/>
            <a:ext cx="17704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Object detection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C6535A5-F658-41B6-9019-15B7FFE4ACF1}"/>
              </a:ext>
            </a:extLst>
          </p:cNvPr>
          <p:cNvSpPr txBox="1"/>
          <p:nvPr/>
        </p:nvSpPr>
        <p:spPr>
          <a:xfrm>
            <a:off x="6731540" y="4367720"/>
            <a:ext cx="1421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Camera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9F7729-21C1-4AA9-912B-3E826617AAF6}"/>
              </a:ext>
            </a:extLst>
          </p:cNvPr>
          <p:cNvSpPr txBox="1"/>
          <p:nvPr/>
        </p:nvSpPr>
        <p:spPr>
          <a:xfrm>
            <a:off x="6731540" y="6089515"/>
            <a:ext cx="1770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Metal sensor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A10A969-02A1-4D06-964E-4D18C6DFF0D3}"/>
              </a:ext>
            </a:extLst>
          </p:cNvPr>
          <p:cNvCxnSpPr>
            <a:stCxn id="22" idx="2"/>
          </p:cNvCxnSpPr>
          <p:nvPr/>
        </p:nvCxnSpPr>
        <p:spPr>
          <a:xfrm>
            <a:off x="3771089" y="4001630"/>
            <a:ext cx="0" cy="151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AB82A8B-189B-48A4-BCAA-8139D3E6E79E}"/>
              </a:ext>
            </a:extLst>
          </p:cNvPr>
          <p:cNvCxnSpPr>
            <a:endCxn id="24" idx="1"/>
          </p:cNvCxnSpPr>
          <p:nvPr/>
        </p:nvCxnSpPr>
        <p:spPr>
          <a:xfrm>
            <a:off x="3771089" y="5514683"/>
            <a:ext cx="8852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9FBD123-AAEE-4137-98C4-4F7004A8AB49}"/>
              </a:ext>
            </a:extLst>
          </p:cNvPr>
          <p:cNvCxnSpPr>
            <a:endCxn id="23" idx="3"/>
          </p:cNvCxnSpPr>
          <p:nvPr/>
        </p:nvCxnSpPr>
        <p:spPr>
          <a:xfrm flipH="1">
            <a:off x="2529821" y="5514683"/>
            <a:ext cx="1241268" cy="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7A5E5AE-CD5F-4CD3-B33B-7077F8C7DBF0}"/>
              </a:ext>
            </a:extLst>
          </p:cNvPr>
          <p:cNvCxnSpPr>
            <a:stCxn id="25" idx="1"/>
            <a:endCxn id="24" idx="0"/>
          </p:cNvCxnSpPr>
          <p:nvPr/>
        </p:nvCxnSpPr>
        <p:spPr>
          <a:xfrm rot="10800000" flipV="1">
            <a:off x="5541524" y="4552386"/>
            <a:ext cx="1190017" cy="6391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21A4E2C-DA46-470B-8388-C4D11DBCFEDB}"/>
              </a:ext>
            </a:extLst>
          </p:cNvPr>
          <p:cNvCxnSpPr>
            <a:stCxn id="24" idx="2"/>
            <a:endCxn id="26" idx="1"/>
          </p:cNvCxnSpPr>
          <p:nvPr/>
        </p:nvCxnSpPr>
        <p:spPr>
          <a:xfrm rot="16200000" flipH="1">
            <a:off x="5918365" y="5461006"/>
            <a:ext cx="436332" cy="11900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D2FF22-64DD-43BA-AFE8-9A4A47ADA7D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3771089" y="2856371"/>
            <a:ext cx="0" cy="775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AECB678-7378-4349-8E43-4E173D8525F9}"/>
              </a:ext>
            </a:extLst>
          </p:cNvPr>
          <p:cNvCxnSpPr>
            <a:stCxn id="13" idx="2"/>
            <a:endCxn id="11" idx="2"/>
          </p:cNvCxnSpPr>
          <p:nvPr/>
        </p:nvCxnSpPr>
        <p:spPr>
          <a:xfrm rot="5400000">
            <a:off x="4366373" y="125924"/>
            <a:ext cx="192112" cy="3023772"/>
          </a:xfrm>
          <a:prstGeom prst="bentConnector3">
            <a:avLst>
              <a:gd name="adj1" fmla="val 2189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DE583F9-0621-44E6-B7AC-D383800EB7D0}"/>
              </a:ext>
            </a:extLst>
          </p:cNvPr>
          <p:cNvCxnSpPr>
            <a:stCxn id="21" idx="0"/>
          </p:cNvCxnSpPr>
          <p:nvPr/>
        </p:nvCxnSpPr>
        <p:spPr>
          <a:xfrm flipV="1">
            <a:off x="3771089" y="1976284"/>
            <a:ext cx="0" cy="51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380E1B20-671B-4548-9F88-DA52B67DB3A0}"/>
              </a:ext>
            </a:extLst>
          </p:cNvPr>
          <p:cNvCxnSpPr>
            <a:stCxn id="20" idx="0"/>
            <a:endCxn id="21" idx="1"/>
          </p:cNvCxnSpPr>
          <p:nvPr/>
        </p:nvCxnSpPr>
        <p:spPr>
          <a:xfrm rot="5400000" flipH="1" flipV="1">
            <a:off x="1769699" y="2515807"/>
            <a:ext cx="960275" cy="1272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F82B0C1-F6DA-44A6-8EFF-09FF27B04080}"/>
              </a:ext>
            </a:extLst>
          </p:cNvPr>
          <p:cNvCxnSpPr>
            <a:stCxn id="23" idx="0"/>
            <a:endCxn id="20" idx="2"/>
          </p:cNvCxnSpPr>
          <p:nvPr/>
        </p:nvCxnSpPr>
        <p:spPr>
          <a:xfrm flipH="1" flipV="1">
            <a:off x="1613800" y="4001312"/>
            <a:ext cx="15402" cy="1195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5AB80D4-C3A9-4D09-882E-548D1AB90455}"/>
              </a:ext>
            </a:extLst>
          </p:cNvPr>
          <p:cNvCxnSpPr>
            <a:stCxn id="66" idx="2"/>
            <a:endCxn id="66" idx="2"/>
          </p:cNvCxnSpPr>
          <p:nvPr/>
        </p:nvCxnSpPr>
        <p:spPr>
          <a:xfrm>
            <a:off x="1917834" y="9736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5E089A51-5784-4212-8762-C1EA1AE9E472}"/>
              </a:ext>
            </a:extLst>
          </p:cNvPr>
          <p:cNvSpPr txBox="1"/>
          <p:nvPr/>
        </p:nvSpPr>
        <p:spPr>
          <a:xfrm>
            <a:off x="5141309" y="497674"/>
            <a:ext cx="1417903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After system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1322" y="625711"/>
            <a:ext cx="1558439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92381" y="2426479"/>
            <a:ext cx="159420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or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68263" y="3544643"/>
            <a:ext cx="1642442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25518" y="4266719"/>
            <a:ext cx="1681242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order and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39050" y="5178117"/>
            <a:ext cx="1686468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42630" y="6198255"/>
            <a:ext cx="161994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order and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9758" y="2782511"/>
            <a:ext cx="1188064" cy="73866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design or assemble 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26066" y="4565891"/>
            <a:ext cx="167266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</a:t>
            </a:r>
            <a:r>
              <a:rPr lang="en-US" altLang="zh-CN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and program</a:t>
            </a:r>
            <a:endParaRPr lang="zh-CN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6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602F1-1D23-4E1D-8271-3675032E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DR AJM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CA5AA3-5FA8-4C8D-9D45-0BCB3674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3FA90-6119-4259-A681-A960EF4861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36B5847-8126-4330-B017-714EB419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section proposition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15596-8BF0-4314-9E11-B1D94B8D56E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81719" y="1664434"/>
            <a:ext cx="7254707" cy="3684588"/>
          </a:xfrm>
          <a:noFill/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For Gripper </a:t>
            </a:r>
            <a:r>
              <a:rPr lang="en-US" altLang="zh-CN" dirty="0" smtClean="0"/>
              <a:t>-&gt; </a:t>
            </a:r>
            <a:endParaRPr lang="en-US" altLang="zh-CN" dirty="0"/>
          </a:p>
          <a:p>
            <a:r>
              <a:rPr lang="en-US" altLang="zh-CN" dirty="0"/>
              <a:t>For camera -&gt;pi cam or USB cam</a:t>
            </a:r>
          </a:p>
          <a:p>
            <a:r>
              <a:rPr lang="en-US" altLang="zh-CN" dirty="0" smtClean="0"/>
              <a:t>For controller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Main </a:t>
            </a:r>
            <a:r>
              <a:rPr lang="en-US" altLang="zh-CN" dirty="0" smtClean="0">
                <a:solidFill>
                  <a:prstClr val="black"/>
                </a:solidFill>
              </a:rPr>
              <a:t>= PI B+</a:t>
            </a:r>
          </a:p>
          <a:p>
            <a:pPr lvl="1"/>
            <a:r>
              <a:rPr lang="en-US" altLang="zh-CN" dirty="0" smtClean="0">
                <a:solidFill>
                  <a:prstClr val="black"/>
                </a:solidFill>
              </a:rPr>
              <a:t>Auxiliary and Planner =Arduino or STM32</a:t>
            </a:r>
            <a:endParaRPr lang="zh-CN" altLang="en-US" dirty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endParaRPr lang="zh-CN" altLang="en-US" dirty="0">
              <a:solidFill>
                <a:prstClr val="black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A2DFF5-5A98-4643-B614-A538AD4FA59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640512" y="1640238"/>
            <a:ext cx="5551487" cy="3684588"/>
          </a:xfrm>
        </p:spPr>
        <p:txBody>
          <a:bodyPr/>
          <a:lstStyle/>
          <a:p>
            <a:r>
              <a:rPr lang="zh-CN" altLang="en-US" dirty="0"/>
              <a:t>对于抓手</a:t>
            </a:r>
            <a:r>
              <a:rPr lang="en-US" altLang="zh-CN" dirty="0"/>
              <a:t>-&gt;</a:t>
            </a:r>
            <a:r>
              <a:rPr lang="zh-CN" altLang="en-US" dirty="0"/>
              <a:t>所提供的模型        </a:t>
            </a:r>
            <a:r>
              <a:rPr lang="en-US" altLang="zh-CN" dirty="0"/>
              <a:t>-&gt;Fest</a:t>
            </a:r>
          </a:p>
          <a:p>
            <a:r>
              <a:rPr lang="zh-CN" altLang="en-US" dirty="0"/>
              <a:t>对于</a:t>
            </a:r>
            <a:r>
              <a:rPr lang="zh-CN" altLang="zh-CN" dirty="0"/>
              <a:t>相机-&gt; pi 凸轮或 USB 凸轮</a:t>
            </a:r>
            <a:endParaRPr lang="en-US" altLang="zh-CN" dirty="0"/>
          </a:p>
          <a:p>
            <a:r>
              <a:rPr lang="zh-CN" altLang="en-US" dirty="0"/>
              <a:t>适用于控制器          主要</a:t>
            </a:r>
            <a:r>
              <a:rPr lang="en-US" altLang="zh-CN" dirty="0"/>
              <a:t>-&gt;</a:t>
            </a:r>
            <a:r>
              <a:rPr lang="en-US" altLang="zh-CN" dirty="0" err="1"/>
              <a:t>pib</a:t>
            </a:r>
            <a:endParaRPr lang="zh-CN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AFF177-DBD4-473E-B96A-FE0387D6B750}"/>
              </a:ext>
            </a:extLst>
          </p:cNvPr>
          <p:cNvSpPr txBox="1"/>
          <p:nvPr/>
        </p:nvSpPr>
        <p:spPr>
          <a:xfrm>
            <a:off x="9641844" y="3482532"/>
            <a:ext cx="25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计划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-&gt;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arduino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Picture 4" descr="Image result for raspberry pi 3 b+spec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4564506"/>
            <a:ext cx="2509684" cy="15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48" y="4631989"/>
            <a:ext cx="1797581" cy="1519015"/>
          </a:xfrm>
          <a:prstGeom prst="rect">
            <a:avLst/>
          </a:prstGeom>
        </p:spPr>
      </p:pic>
      <p:pic>
        <p:nvPicPr>
          <p:cNvPr id="12" name="Picture 8" descr="Image result for STM32 spec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20" y="4504115"/>
            <a:ext cx="2244757" cy="177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Pervious research work and background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AJM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FA90-6119-4259-A681-A960EF4861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3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609</Words>
  <Application>Microsoft Office PowerPoint</Application>
  <PresentationFormat>Widescreen</PresentationFormat>
  <Paragraphs>139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宋体</vt:lpstr>
      <vt:lpstr>Alien Encounters</vt:lpstr>
      <vt:lpstr>Arial</vt:lpstr>
      <vt:lpstr>B Zar</vt:lpstr>
      <vt:lpstr>Century Schoolbook</vt:lpstr>
      <vt:lpstr>Georgia</vt:lpstr>
      <vt:lpstr>华文楷体</vt:lpstr>
      <vt:lpstr>Times New Roman</vt:lpstr>
      <vt:lpstr>Wingdings</vt:lpstr>
      <vt:lpstr>Office Theme</vt:lpstr>
      <vt:lpstr>GRIPPER PROJECT </vt:lpstr>
      <vt:lpstr>ABOUT RARL </vt:lpstr>
      <vt:lpstr>Problem </vt:lpstr>
      <vt:lpstr>LIMITATION AND COSIDERATION</vt:lpstr>
      <vt:lpstr>ELEMENTS AND SECTIONS</vt:lpstr>
      <vt:lpstr>TASK</vt:lpstr>
      <vt:lpstr>Work Draft ( work flow)</vt:lpstr>
      <vt:lpstr>Some section proposition </vt:lpstr>
      <vt:lpstr>Pervious research work and background  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Some other Project Picture</vt:lpstr>
      <vt:lpstr>Team Member  And Key Person  </vt:lpstr>
      <vt:lpstr>MEMBERS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INDUSRTY  Project</dc:title>
  <dc:creator>凌峰 巫</dc:creator>
  <cp:lastModifiedBy>A.J. Moshayedi</cp:lastModifiedBy>
  <cp:revision>23</cp:revision>
  <dcterms:created xsi:type="dcterms:W3CDTF">2019-03-22T01:15:22Z</dcterms:created>
  <dcterms:modified xsi:type="dcterms:W3CDTF">2019-03-22T11:39:31Z</dcterms:modified>
</cp:coreProperties>
</file>